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9" r:id="rId3"/>
    <p:sldId id="303" r:id="rId4"/>
    <p:sldId id="304" r:id="rId5"/>
    <p:sldId id="285" r:id="rId6"/>
    <p:sldId id="286" r:id="rId7"/>
    <p:sldId id="289" r:id="rId8"/>
    <p:sldId id="301" r:id="rId9"/>
    <p:sldId id="287" r:id="rId10"/>
    <p:sldId id="305" r:id="rId11"/>
    <p:sldId id="288" r:id="rId12"/>
    <p:sldId id="300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75" r:id="rId23"/>
    <p:sldId id="299" r:id="rId24"/>
    <p:sldId id="306" r:id="rId25"/>
    <p:sldId id="307" r:id="rId26"/>
    <p:sldId id="308" r:id="rId27"/>
    <p:sldId id="309" r:id="rId28"/>
    <p:sldId id="310" r:id="rId29"/>
    <p:sldId id="311" r:id="rId30"/>
    <p:sldId id="267" r:id="rId31"/>
    <p:sldId id="27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FF"/>
    </p:penClr>
  </p:showPr>
  <p:clrMru>
    <a:srgbClr val="CCECFF"/>
    <a:srgbClr val="CCFFCC"/>
    <a:srgbClr val="0000FF"/>
    <a:srgbClr val="FF9933"/>
    <a:srgbClr val="FFCCFF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055C-7D8D-4E54-9A81-6E122C1BB2D4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778-C679-4024-9463-C3DEBB51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055C-7D8D-4E54-9A81-6E122C1BB2D4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778-C679-4024-9463-C3DEBB51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055C-7D8D-4E54-9A81-6E122C1BB2D4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778-C679-4024-9463-C3DEBB51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055C-7D8D-4E54-9A81-6E122C1BB2D4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778-C679-4024-9463-C3DEBB51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055C-7D8D-4E54-9A81-6E122C1BB2D4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778-C679-4024-9463-C3DEBB51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055C-7D8D-4E54-9A81-6E122C1BB2D4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778-C679-4024-9463-C3DEBB51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055C-7D8D-4E54-9A81-6E122C1BB2D4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778-C679-4024-9463-C3DEBB51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055C-7D8D-4E54-9A81-6E122C1BB2D4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778-C679-4024-9463-C3DEBB51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055C-7D8D-4E54-9A81-6E122C1BB2D4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778-C679-4024-9463-C3DEBB51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055C-7D8D-4E54-9A81-6E122C1BB2D4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778-C679-4024-9463-C3DEBB51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055C-7D8D-4E54-9A81-6E122C1BB2D4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FE4778-C679-4024-9463-C3DEBB51BD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37055C-7D8D-4E54-9A81-6E122C1BB2D4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FE4778-C679-4024-9463-C3DEBB51BD9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~AUT00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79334">
            <a:off x="520413" y="287785"/>
            <a:ext cx="1823467" cy="1719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85918" y="285728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Муниципальное  бюджетное   дошкольное образовательное  учреждение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детский </a:t>
            </a:r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сад № 10 «Белочка» </a:t>
            </a:r>
            <a:b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1857364"/>
            <a:ext cx="7786742" cy="3571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Оптимизация коррекционно-развивающей работы  с детьми с нарушением зрения в соответствии с ФГОС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5929330"/>
            <a:ext cx="2000264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Кулебаки 2016 г.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215238" cy="1285884"/>
          </a:xfrm>
        </p:spPr>
        <p:txBody>
          <a:bodyPr>
            <a:normAutofit fontScale="90000"/>
          </a:bodyPr>
          <a:lstStyle/>
          <a:p>
            <a:pPr indent="450850" algn="ctr" eaLnBrk="0" hangingPunct="0">
              <a:defRPr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428604"/>
            <a:ext cx="7929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eaLnBrk="0" hangingPunct="0">
              <a:defRPr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3038" algn="ctr" eaLnBrk="0" hangingPunct="0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Периоды</a:t>
            </a:r>
          </a:p>
          <a:p>
            <a:pPr indent="173038" algn="ctr" eaLnBrk="0" hangingPunct="0"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3038" algn="ctr" eaLnBrk="0" hangingPunct="0"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3038" algn="ctr" eaLnBrk="0" hangingPunct="0"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3038" algn="ctr" eaLnBrk="0" hangingPunct="0"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3038" algn="ctr" eaLnBrk="0" hangingPunct="0"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3038" algn="ctr" eaLnBrk="0" hangingPunct="0"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3038" algn="ctr" eaLnBrk="0" hangingPunct="0"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3038" algn="ctr" eaLnBrk="0" hangingPunct="0"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3038" algn="ctr" eaLnBrk="0" hangingPunct="0"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3038" algn="ctr" eaLnBrk="0" hangingPunct="0"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3038" algn="ctr" eaLnBrk="0" hangingPunct="0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85786" y="1285860"/>
            <a:ext cx="7286676" cy="128588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Плеоптический</a:t>
            </a:r>
            <a:r>
              <a:rPr lang="ru-RU" dirty="0" smtClean="0">
                <a:solidFill>
                  <a:srgbClr val="002060"/>
                </a:solidFill>
              </a:rPr>
              <a:t> – характерны игры и упражнения на повышение остроты зрения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85786" y="2786058"/>
            <a:ext cx="7286676" cy="128588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Ортоптический</a:t>
            </a:r>
            <a:r>
              <a:rPr lang="ru-RU" dirty="0" smtClean="0">
                <a:solidFill>
                  <a:srgbClr val="002060"/>
                </a:solidFill>
              </a:rPr>
              <a:t> – лечение косоглазия, игры и упражнение на слияние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857224" y="4286256"/>
            <a:ext cx="7286676" cy="128588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Диплоптический</a:t>
            </a:r>
            <a:r>
              <a:rPr lang="ru-RU" dirty="0" smtClean="0">
                <a:solidFill>
                  <a:srgbClr val="002060"/>
                </a:solidFill>
              </a:rPr>
              <a:t> – заключительный этап лечение косоглазия (</a:t>
            </a:r>
            <a:r>
              <a:rPr lang="ru-RU" dirty="0" err="1" smtClean="0">
                <a:solidFill>
                  <a:srgbClr val="002060"/>
                </a:solidFill>
              </a:rPr>
              <a:t>послеперационное</a:t>
            </a:r>
            <a:r>
              <a:rPr lang="ru-RU" dirty="0" smtClean="0">
                <a:solidFill>
                  <a:srgbClr val="002060"/>
                </a:solidFill>
              </a:rPr>
              <a:t>) – фиксация двумя глазами (развитие бинокулярного зрения)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183562" cy="1050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Создание условий для развития зрительных функций в группе</a:t>
            </a:r>
            <a:endParaRPr lang="ru-RU" sz="32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2" descr="E:\Foto\Детский сад\IMG_55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357694"/>
            <a:ext cx="3643338" cy="21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Foto\Детский сад\IMG_55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57298"/>
            <a:ext cx="4104456" cy="247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Foto\Детский сад\IMG_55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343"/>
          <a:stretch>
            <a:fillRect/>
          </a:stretch>
        </p:blipFill>
        <p:spPr bwMode="auto">
          <a:xfrm>
            <a:off x="5072066" y="3946834"/>
            <a:ext cx="3383236" cy="26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Foto\Детский сад\IMG_55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9" y="1285860"/>
            <a:ext cx="3786214" cy="283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183562" cy="1050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Создание условий для развития зрительных функций в группе</a:t>
            </a:r>
            <a:endParaRPr lang="ru-RU" sz="32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2" descr="E:\Foto\Детский сад\IMG_55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14" y="4071942"/>
            <a:ext cx="3357586" cy="2517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Foto\Детский сад\IMG_5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2517933" cy="3357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&amp;Kcy;&amp;acy;&amp;rcy;&amp;tcy;&amp;icy;&amp;ncy;&amp;kcy;&amp;acy; 186 &amp;icy;&amp;zcy; 334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480" y="1071546"/>
            <a:ext cx="2857520" cy="3357586"/>
          </a:xfrm>
          <a:prstGeom prst="rect">
            <a:avLst/>
          </a:prstGeom>
          <a:noFill/>
        </p:spPr>
      </p:pic>
      <p:pic>
        <p:nvPicPr>
          <p:cNvPr id="10" name="Рисунок 9" descr="http://www.maam.ru/upload/blogs/fd7fd30068ff030a0ee27f0f9abc8e38.jp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642" y="4065118"/>
            <a:ext cx="3862396" cy="270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maam.ru/upload/blogs/2f23e1f4a91dd1eae693e914b93ae131.jpg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571612"/>
            <a:ext cx="3286148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14500" y="2286000"/>
            <a:ext cx="6215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latin typeface="Arial Black" pitchFamily="34" charset="0"/>
                <a:cs typeface="Times New Roman" pitchFamily="18" charset="0"/>
              </a:rPr>
              <a:t>           </a:t>
            </a:r>
            <a:endParaRPr lang="ru-RU"/>
          </a:p>
        </p:txBody>
      </p:sp>
      <p:pic>
        <p:nvPicPr>
          <p:cNvPr id="14339" name="Рисунок 2" descr="9июня2010 3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500188"/>
            <a:ext cx="6143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928688" y="214313"/>
            <a:ext cx="7500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для проведения игр и заданий 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тренажере   « Цветные дорожки»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71563" y="155575"/>
            <a:ext cx="78581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фиксацию взора на предметах</a:t>
            </a:r>
          </a:p>
          <a:p>
            <a:pPr eaLnBrk="0" hangingPunct="0">
              <a:defRPr/>
            </a:pP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3" name="Рисунок 2" descr="9июня2010 8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357438"/>
            <a:ext cx="6143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571500" y="1214438"/>
            <a:ext cx="8001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024605"/>
                </a:solidFill>
                <a:latin typeface="Arial" charset="0"/>
                <a:cs typeface="Arial" charset="0"/>
              </a:rPr>
              <a:t> 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«Найди фигуру синего цвета (близко),</a:t>
            </a:r>
          </a:p>
          <a:p>
            <a:pPr algn="ctr" eaLnBrk="0" hangingPunct="0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фигуру красного цвета (далеко)»         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71563" y="366713"/>
            <a:ext cx="7072312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«Найди и попади в фигуру</a:t>
            </a:r>
          </a:p>
          <a:p>
            <a:pPr algn="ctr" eaLnBrk="0" hangingPunct="0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желтого цвета»</a:t>
            </a:r>
          </a:p>
          <a:p>
            <a:pPr eaLnBrk="0" hangingPunct="0">
              <a:defRPr/>
            </a:pPr>
            <a:endParaRPr lang="ru-RU" sz="2400" dirty="0">
              <a:latin typeface="Arial Black" pitchFamily="34" charset="0"/>
              <a:cs typeface="Arial" charset="0"/>
            </a:endParaRPr>
          </a:p>
          <a:p>
            <a:pPr eaLnBrk="0" hangingPunct="0">
              <a:defRPr/>
            </a:pPr>
            <a:endParaRPr lang="ru-RU" sz="2400" dirty="0">
              <a:latin typeface="Arial" charset="0"/>
              <a:cs typeface="Arial" charset="0"/>
            </a:endParaRPr>
          </a:p>
        </p:txBody>
      </p:sp>
      <p:pic>
        <p:nvPicPr>
          <p:cNvPr id="21507" name="Рисунок 3" descr="9июня2010 8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714500"/>
            <a:ext cx="6357938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28688" y="438150"/>
            <a:ext cx="7215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Игра «Попади в цель»</a:t>
            </a:r>
          </a:p>
          <a:p>
            <a:pPr eaLnBrk="0" hangingPunct="0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Игра «Найди куб и попади в него»</a:t>
            </a:r>
          </a:p>
          <a:p>
            <a:pPr algn="ctr" eaLnBrk="0" hangingPunct="0">
              <a:defRPr/>
            </a:pPr>
            <a:endParaRPr lang="ru-RU" sz="2400" dirty="0">
              <a:latin typeface="Arial Black" pitchFamily="34" charset="0"/>
              <a:cs typeface="Arial" charset="0"/>
            </a:endParaRPr>
          </a:p>
        </p:txBody>
      </p:sp>
      <p:pic>
        <p:nvPicPr>
          <p:cNvPr id="22531" name="Рисунок 4" descr="9июня2010 8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714500"/>
            <a:ext cx="6286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71500" y="-92075"/>
            <a:ext cx="8001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800" b="1" dirty="0">
                <a:solidFill>
                  <a:srgbClr val="0000CC"/>
                </a:solidFill>
                <a:latin typeface="Arial" charset="0"/>
                <a:cs typeface="Arial" charset="0"/>
              </a:rPr>
              <a:t>         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прослеживание предметов </a:t>
            </a:r>
          </a:p>
          <a:p>
            <a:pPr algn="ctr" eaLnBrk="0" hangingPunct="0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разных направлениях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Игры: «Передвинь фигуры к центру», </a:t>
            </a:r>
          </a:p>
          <a:p>
            <a:pPr algn="ctr" eaLnBrk="0" hangingPunct="0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«Передвинь цилиндр справа налево», </a:t>
            </a:r>
          </a:p>
          <a:p>
            <a:pPr algn="ctr" eaLnBrk="0" hangingPunct="0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«Передвинь куб слева направо»</a:t>
            </a:r>
          </a:p>
          <a:p>
            <a:pPr eaLnBrk="0" hangingPunct="0">
              <a:defRPr/>
            </a:pPr>
            <a:endParaRPr lang="ru-RU" sz="2400" dirty="0">
              <a:latin typeface="Arial" charset="0"/>
              <a:cs typeface="Arial" charset="0"/>
            </a:endParaRPr>
          </a:p>
        </p:txBody>
      </p:sp>
      <p:pic>
        <p:nvPicPr>
          <p:cNvPr id="23555" name="Рисунок 5" descr="9июня2010 3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988" y="2928938"/>
            <a:ext cx="58547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071563" y="14288"/>
            <a:ext cx="7572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развитие зрительного восприятия</a:t>
            </a:r>
          </a:p>
          <a:p>
            <a:pPr algn="ctr" eaLnBrk="0" hangingPunct="0"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«Найди такую же фигуру»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4579" name="Рисунок 6" descr="9июня2010 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422525"/>
            <a:ext cx="5929313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00063" y="152400"/>
            <a:ext cx="8143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Игра «Найди контурное изображение треугольника и т.д.»</a:t>
            </a:r>
          </a:p>
          <a:p>
            <a:pPr algn="ctr" eaLnBrk="0" hangingPunct="0">
              <a:defRPr/>
            </a:pPr>
            <a:endParaRPr lang="ru-RU" sz="2400" dirty="0">
              <a:solidFill>
                <a:srgbClr val="024605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26627" name="Рисунок 10" descr="9июня2010 888"/>
          <p:cNvPicPr>
            <a:picLocks noChangeAspect="1" noChangeArrowheads="1"/>
          </p:cNvPicPr>
          <p:nvPr/>
        </p:nvPicPr>
        <p:blipFill>
          <a:blip r:embed="rId2"/>
          <a:srcRect r="13612"/>
          <a:stretch>
            <a:fillRect/>
          </a:stretch>
        </p:blipFill>
        <p:spPr bwMode="auto">
          <a:xfrm>
            <a:off x="1357313" y="1357313"/>
            <a:ext cx="657225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~AUT00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79334">
            <a:off x="520413" y="287785"/>
            <a:ext cx="1823467" cy="1719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429684" cy="42862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nstantia" pitchFamily="18" charset="0"/>
              </a:rPr>
              <a:t>«Вот они – главные истины эти:</a:t>
            </a:r>
            <a:br>
              <a:rPr lang="ru-RU" sz="4000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Constantia" pitchFamily="18" charset="0"/>
              </a:rPr>
              <a:t>   Поздно заметили, поздно учли.</a:t>
            </a:r>
            <a:br>
              <a:rPr lang="ru-RU" sz="4000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Constantia" pitchFamily="18" charset="0"/>
              </a:rPr>
              <a:t>Нет, не рождаются «трудные»  дети – </a:t>
            </a:r>
            <a:br>
              <a:rPr lang="ru-RU" sz="4000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Constantia" pitchFamily="18" charset="0"/>
              </a:rPr>
              <a:t>  Просто им вовремя не помогли…»</a:t>
            </a:r>
            <a:br>
              <a:rPr lang="ru-RU" sz="4000" dirty="0" smtClean="0">
                <a:solidFill>
                  <a:srgbClr val="FF0000"/>
                </a:solidFill>
                <a:latin typeface="Constantia" pitchFamily="18" charset="0"/>
              </a:rPr>
            </a:br>
            <a:endParaRPr lang="ru-RU" sz="4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357188" y="111125"/>
            <a:ext cx="842962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dirty="0">
                <a:latin typeface="Arial Black" pitchFamily="34" charset="0"/>
                <a:cs typeface="Times New Roman" pitchFamily="18" charset="0"/>
              </a:rPr>
              <a:t>          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«Какая цифра находится между 2 и 4»</a:t>
            </a:r>
          </a:p>
          <a:p>
            <a:pPr eaLnBrk="0" hangingPunct="0">
              <a:defRPr/>
            </a:pPr>
            <a:endParaRPr lang="ru-RU" sz="2400" b="1" dirty="0">
              <a:solidFill>
                <a:srgbClr val="024605"/>
              </a:solidFill>
              <a:latin typeface="Arial" charset="0"/>
              <a:cs typeface="Arial" charset="0"/>
            </a:endParaRPr>
          </a:p>
        </p:txBody>
      </p:sp>
      <p:pic>
        <p:nvPicPr>
          <p:cNvPr id="27651" name="Рисунок 13" descr="9июня2010 4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955800"/>
            <a:ext cx="57150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0" y="42148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485" name="Прямоугольник 7"/>
          <p:cNvSpPr>
            <a:spLocks noChangeArrowheads="1"/>
          </p:cNvSpPr>
          <p:nvPr/>
        </p:nvSpPr>
        <p:spPr bwMode="auto">
          <a:xfrm>
            <a:off x="1428750" y="785813"/>
            <a:ext cx="728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«Найди цифру по образцу»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183562" cy="88263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дидактических игр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1357298"/>
            <a:ext cx="35719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Цвет, форма, величина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71736" y="2571744"/>
            <a:ext cx="35719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Ориентировка в пространстве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71736" y="3857628"/>
            <a:ext cx="35719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Развитие сохранных анализаторов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4" y="1357298"/>
            <a:ext cx="35719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Развитие внимание, памяти, мышления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5286388"/>
            <a:ext cx="1928826" cy="928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Слуховое восприятие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7554" y="5214950"/>
            <a:ext cx="1928826" cy="928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обоняние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57950" y="5143512"/>
            <a:ext cx="1928826" cy="928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осязание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Прямая со стрелкой 13"/>
          <p:cNvCxnSpPr>
            <a:stCxn id="13" idx="2"/>
            <a:endCxn id="8" idx="0"/>
          </p:cNvCxnSpPr>
          <p:nvPr/>
        </p:nvCxnSpPr>
        <p:spPr>
          <a:xfrm rot="5400000">
            <a:off x="2553877" y="3482579"/>
            <a:ext cx="642942" cy="2964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3" idx="2"/>
            <a:endCxn id="9" idx="0"/>
          </p:cNvCxnSpPr>
          <p:nvPr/>
        </p:nvCxnSpPr>
        <p:spPr>
          <a:xfrm rot="5400000">
            <a:off x="4054075" y="4911339"/>
            <a:ext cx="57150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3" idx="2"/>
            <a:endCxn id="10" idx="0"/>
          </p:cNvCxnSpPr>
          <p:nvPr/>
        </p:nvCxnSpPr>
        <p:spPr>
          <a:xfrm rot="16200000" flipH="1">
            <a:off x="5589991" y="3411140"/>
            <a:ext cx="500066" cy="2964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~AUT00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79334">
            <a:off x="263430" y="287787"/>
            <a:ext cx="1823467" cy="1719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08" y="704088"/>
            <a:ext cx="661989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E:\Foto\Детский сад\IMG_5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643314"/>
            <a:ext cx="4000935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Foto\Детский сад\IMG_55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786190"/>
            <a:ext cx="3744416" cy="283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Нетрадиционные дидактические игры для детей с нарушением зрения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714356"/>
            <a:ext cx="39290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maam.ru/upload/blogs/7033fac039bb0cbdc1cb023124a64572.jpg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714356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183562" cy="1050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сенсорных способностей</a:t>
            </a:r>
            <a:endParaRPr lang="ru-RU" sz="32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Рисунок 6" descr="http://www.maam.ru/upload/blogs/bca33c42285efa2b4211c3902c5a039a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maam.ru/upload/blogs/27a4cb16308be6db4da28815afd5acb7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maam.ru/upload/blogs/f53f2776b284abcdfa0ab382ef1363fb.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14818"/>
            <a:ext cx="3733807" cy="242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maam.ru/upload/blogs/3d1787dddfef4204d8f8dad36ce74494.jp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143380"/>
            <a:ext cx="3948121" cy="249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183562" cy="59688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сенсорных способностей</a:t>
            </a:r>
            <a:endParaRPr lang="ru-RU" sz="32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Рисунок 7" descr="http://www.maam.ru/upload/blogs/detsad-101104-14194475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48" y="1003525"/>
            <a:ext cx="41434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maam.ru/upload/blogs/detsad-101104-141944768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42148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maam.ru/upload/blogs/detsad-101104-141944920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820" y="3929066"/>
            <a:ext cx="4079427" cy="286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maam.ru/upload/blogs/detsad-101104-141944938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929066"/>
            <a:ext cx="421484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183562" cy="59688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сенсорных способностей</a:t>
            </a:r>
            <a:endParaRPr lang="ru-RU" sz="32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Рисунок 6" descr="http://www.maam.ru/upload/blogs/detsad-101104-141944964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233" y="975408"/>
            <a:ext cx="4098016" cy="259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maam.ru/upload/blogs/detsad-101104-141944981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4857" y="857232"/>
            <a:ext cx="3713853" cy="269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maam.ru/upload/blogs/detsad-101104-141945009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929066"/>
            <a:ext cx="4000528" cy="262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maam.ru/upload/blogs/detsad-101104-141944995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000504"/>
            <a:ext cx="4076710" cy="262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183562" cy="59688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сенсорных способностей</a:t>
            </a:r>
            <a:endParaRPr lang="ru-RU" sz="32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Рисунок 6" descr="Развивающая игра для детей от 4 лет «Весёлые пальчики»"/>
          <p:cNvPicPr/>
          <p:nvPr/>
        </p:nvPicPr>
        <p:blipFill>
          <a:blip r:embed="rId2"/>
          <a:srcRect l="6135" t="14037" r="6441" b="11764"/>
          <a:stretch>
            <a:fillRect/>
          </a:stretch>
        </p:blipFill>
        <p:spPr bwMode="auto">
          <a:xfrm>
            <a:off x="214282" y="1071546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maam.ru/upload/blogs/detsad-282595-141924432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71547"/>
            <a:ext cx="387192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maam.ru/upload/blogs/detsad-247910-141935743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86190"/>
            <a:ext cx="4000528" cy="284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maam.ru/upload/blogs/detsad-247910-141935763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86190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183562" cy="59688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сенсорных способностей</a:t>
            </a:r>
            <a:endParaRPr lang="ru-RU" sz="32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Рисунок 7" descr="http://www.maam.ru/upload/blogs/detsad-247910-1419358132.jpg"/>
          <p:cNvPicPr/>
          <p:nvPr/>
        </p:nvPicPr>
        <p:blipFill>
          <a:blip r:embed="rId2"/>
          <a:srcRect l="8183" r="4136"/>
          <a:stretch>
            <a:fillRect/>
          </a:stretch>
        </p:blipFill>
        <p:spPr bwMode="auto">
          <a:xfrm>
            <a:off x="285720" y="1000108"/>
            <a:ext cx="4000528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maam.ru/upload/blogs/detsad-247910-1419358723.jpg"/>
          <p:cNvPicPr/>
          <p:nvPr/>
        </p:nvPicPr>
        <p:blipFill>
          <a:blip r:embed="rId3"/>
          <a:srcRect l="8170" t="10669"/>
          <a:stretch>
            <a:fillRect/>
          </a:stretch>
        </p:blipFill>
        <p:spPr bwMode="auto">
          <a:xfrm>
            <a:off x="4929190" y="1000108"/>
            <a:ext cx="37290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maam.ru/upload/blogs/detsad-184053-141926223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3786214" cy="263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maam.ru/upload/blogs/detsad-253707-141795557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929066"/>
            <a:ext cx="3938596" cy="263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183562" cy="59688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сенсорных способностей</a:t>
            </a:r>
            <a:endParaRPr lang="ru-RU" sz="32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Рисунок 11" descr="«Подушки-говорушки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857" y="972457"/>
            <a:ext cx="4066267" cy="27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maam.ru/upload/blogs/detsad-277654-141751656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928671"/>
            <a:ext cx="408623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maam.ru/upload/blogs/detsad-277654-14175167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563" y="3810896"/>
            <a:ext cx="4229111" cy="29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maam.ru/upload/blogs/detsad-277654-141751689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1106" y="3979400"/>
            <a:ext cx="4157673" cy="277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183562" cy="59688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сенсорных способностей</a:t>
            </a:r>
            <a:endParaRPr lang="ru-RU" sz="32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Рисунок 6" descr="Дидактические игры своими рук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21484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aam.ru/upload/blogs/detsad-290135-1420972443.jpg"/>
          <p:cNvPicPr/>
          <p:nvPr/>
        </p:nvPicPr>
        <p:blipFill>
          <a:blip r:embed="rId3"/>
          <a:srcRect l="9731" t="22361" b="9799"/>
          <a:stretch>
            <a:fillRect/>
          </a:stretch>
        </p:blipFill>
        <p:spPr bwMode="auto">
          <a:xfrm>
            <a:off x="5357818" y="857232"/>
            <a:ext cx="32861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maam.ru/upload/blogs/detsad-290135-1420972532.jpg"/>
          <p:cNvPicPr/>
          <p:nvPr/>
        </p:nvPicPr>
        <p:blipFill>
          <a:blip r:embed="rId4"/>
          <a:srcRect l="8258" r="9605" b="14115"/>
          <a:stretch>
            <a:fillRect/>
          </a:stretch>
        </p:blipFill>
        <p:spPr bwMode="auto">
          <a:xfrm>
            <a:off x="195926" y="3929066"/>
            <a:ext cx="4158360" cy="28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maam.ru/upload/blogs/detsad-290135-142097256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929066"/>
            <a:ext cx="3867158" cy="277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~AUT00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79334">
            <a:off x="520413" y="287785"/>
            <a:ext cx="1823467" cy="1719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704850"/>
            <a:ext cx="85725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Актуальность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</a:b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Дефект, по выражению Л. С.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Выготского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только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слабость, но и сила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и влияние его двойственно: 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одной стороны он нарушает деятельность организма,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другой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служит стимулом к повышенному развитию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другой функции организма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858048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  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~AUT00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79334">
            <a:off x="263430" y="287786"/>
            <a:ext cx="1823467" cy="1719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214546" y="571480"/>
            <a:ext cx="6215106" cy="64294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технологии</a:t>
            </a:r>
            <a:endParaRPr lang="ru-RU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643438" y="1285860"/>
            <a:ext cx="4000528" cy="78581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Зрительная гимнастика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214810" y="2000240"/>
            <a:ext cx="4000528" cy="78581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Пальчиковая гимнастика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857620" y="2786058"/>
            <a:ext cx="4000528" cy="78581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Дыхательная гимнастика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428992" y="3571876"/>
            <a:ext cx="4000528" cy="78581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ysClr val="windowText" lastClr="000000"/>
                </a:solidFill>
              </a:rPr>
              <a:t>Су-джок</a:t>
            </a:r>
            <a:r>
              <a:rPr lang="ru-RU" dirty="0" smtClean="0">
                <a:solidFill>
                  <a:sysClr val="windowText" lastClr="000000"/>
                </a:solidFill>
              </a:rPr>
              <a:t> терапия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071802" y="4286256"/>
            <a:ext cx="4000528" cy="78581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кинезиология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714612" y="5000636"/>
            <a:ext cx="4000528" cy="78581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ysClr val="windowText" lastClr="000000"/>
                </a:solidFill>
              </a:rPr>
              <a:t>Биоэнергопластика</a:t>
            </a:r>
            <a:r>
              <a:rPr lang="ru-RU" dirty="0" smtClean="0">
                <a:solidFill>
                  <a:sysClr val="windowText" lastClr="000000"/>
                </a:solidFill>
              </a:rPr>
              <a:t> 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071670" y="5786454"/>
            <a:ext cx="4000528" cy="78581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Артикуляционная гимнастика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3000372"/>
            <a:ext cx="7286676" cy="121444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00FF"/>
                </a:solidFill>
              </a:rPr>
              <a:t>Спасибо  за  внимание!</a:t>
            </a:r>
            <a:endParaRPr lang="ru-RU" sz="4000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~AUT00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79334">
            <a:off x="906341" y="573516"/>
            <a:ext cx="1823467" cy="1719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~AUT00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79334">
            <a:off x="520413" y="287785"/>
            <a:ext cx="1823467" cy="1719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43108" y="357166"/>
            <a:ext cx="6072230" cy="79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Средства оптимизации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</a:b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714612" y="1190171"/>
            <a:ext cx="5929354" cy="1024383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условий для безопасного пребывания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/с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214546" y="2206171"/>
            <a:ext cx="5929354" cy="1079953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условий для развития зрительных функций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357290" y="3214686"/>
            <a:ext cx="5929354" cy="11396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Взаимодействие лечебно-восстановительной и коррекционно-педагогической работы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57224" y="4286256"/>
            <a:ext cx="5929354" cy="135732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адаптированных дидактических игр для развития сенсорных способностей и психических функций, а также создание  коррекционно-развивающей среды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57158" y="5572140"/>
            <a:ext cx="5929354" cy="107157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здоровьесберегающих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технологий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 descr="C:\Documents and Settings\apple\Мои документы\методический кабинет\2012 год 267.jpg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785786" y="4357694"/>
            <a:ext cx="1196975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2" descr="C:\Documents and Settings\apple\Мои документы\методический кабинет\2012 год 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428750"/>
            <a:ext cx="15700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4" descr="C:\Documents and Settings\apple\Мои документы\методический кабинет\2012 год 2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1571625"/>
            <a:ext cx="11557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5" descr="C:\Documents and Settings\apple\Мои документы\методический кабинет\2012 год 2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643446"/>
            <a:ext cx="29114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6" descr="C:\Documents and Settings\apple\Мои документы\методический кабинет\2012 год 2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1428750"/>
            <a:ext cx="1489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7088" y="260350"/>
            <a:ext cx="7499350" cy="954088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Цветовые ориентиры, предупреждающие об опасности столкновения</a:t>
            </a:r>
          </a:p>
        </p:txBody>
      </p:sp>
      <p:pic>
        <p:nvPicPr>
          <p:cNvPr id="23554" name="Picture 2" descr="http://mart-school.ru/uploads/images/11/%D0%BC%D0%B0%D0%BB%D0%B5%D0%B2%D0%B01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500570"/>
            <a:ext cx="1857388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 descr="C:\Documents and Settings\apple\Мои документы\методический кабинет\2012 год 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4143375"/>
            <a:ext cx="25923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2" descr="C:\Documents and Settings\apple\Мои документы\методический кабинет\2012 год 2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14438"/>
            <a:ext cx="38877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3" descr="C:\Documents and Settings\apple\Мои документы\методический кабинет\2012 год 2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214438"/>
            <a:ext cx="35290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088" y="260350"/>
            <a:ext cx="7499350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Метки, помогающие детям ориентироваться в здании детского сада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183562" cy="1050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Создание условий для развития зрительных функций в группе</a:t>
            </a:r>
            <a:endParaRPr lang="ru-RU" sz="32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63" name="Рисунок 3" descr="C:\Documents and Settings\apple\Мои документы\методический кабинет\2012 год 273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076825" y="1341438"/>
            <a:ext cx="35988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4" descr="C:\Documents and Settings\apple\Мои документы\методический кабинет\2012 год 2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341438"/>
            <a:ext cx="38163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59338" y="3860800"/>
            <a:ext cx="4033837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Обеспечение условий правильной освещенности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388" y="3789363"/>
            <a:ext cx="4464050" cy="6905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Зрительные дорожки</a:t>
            </a:r>
          </a:p>
        </p:txBody>
      </p:sp>
      <p:pic>
        <p:nvPicPr>
          <p:cNvPr id="10" name="Picture 3" descr="E:\Foto\Детский сад\IMG_55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429132"/>
            <a:ext cx="3357586" cy="223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mart-school.ru/uploads/images/11/%D0%BC%D0%B0%D0%BB%D0%B5%D0%B2%D0%B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714884"/>
            <a:ext cx="2928958" cy="18091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6984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«Найди глазками нужную картинку»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E:\Foto\Детский сад\IMG_55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3116"/>
            <a:ext cx="4244328" cy="318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maam.ru/upload/blogs/2a7a26186c66227642ce7aaafe94a925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71942"/>
            <a:ext cx="4000528" cy="251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art-school.ru/uploads/images/11/%D0%BC%D0%B0%D0%BB%D0%B5%D0%B2%D0%B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00108"/>
            <a:ext cx="3905277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618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215238" cy="714380"/>
          </a:xfrm>
        </p:spPr>
        <p:txBody>
          <a:bodyPr>
            <a:normAutofit fontScale="90000"/>
          </a:bodyPr>
          <a:lstStyle/>
          <a:p>
            <a:pPr indent="450850" algn="ctr" eaLnBrk="0" hangingPunct="0">
              <a:defRPr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428604"/>
            <a:ext cx="792961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hangingPunct="0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лечебно-восстановительной и коррекционно-педагогической работы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defRPr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3038" eaLnBrk="0" hangingPunct="0"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Подготовка детей к аппаратному лечению</a:t>
            </a:r>
          </a:p>
          <a:p>
            <a:pPr indent="173038" eaLnBrk="0" hangingPunct="0"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3038" eaLnBrk="0" hangingPunct="0"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Закрепление аппаратного и компьютерного             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плеоптического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лечения</a:t>
            </a:r>
          </a:p>
          <a:p>
            <a:pPr indent="173038" eaLnBrk="0" hangingPunct="0"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3038" eaLnBrk="0" hangingPunct="0"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Подбор дидактических игр  в зависимости от периода лечения (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плеоптический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ортоптический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диплоптический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3038" eaLnBrk="0" hangingPunct="0">
              <a:buFont typeface="Wingdings" pitchFamily="2" charset="2"/>
              <a:buChar char="v"/>
              <a:defRPr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3038" eaLnBrk="0" hangingPunct="0">
              <a:buFontTx/>
              <a:buChar char="-"/>
              <a:tabLst>
                <a:tab pos="361950" algn="l"/>
              </a:tabLst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/>
      <a:bodyPr wrap="square" rtlCol="0">
        <a:spAutoFit/>
      </a:bodyPr>
      <a:lstStyle>
        <a:defPPr algn="just">
          <a:defRPr dirty="0" smtClean="0"/>
        </a:defPPr>
      </a:lstStyle>
      <a:style>
        <a:lnRef idx="1">
          <a:schemeClr val="accent1"/>
        </a:lnRef>
        <a:fillRef idx="1002">
          <a:schemeClr val="lt2"/>
        </a:fillRef>
        <a:effectRef idx="1">
          <a:schemeClr val="accent1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2185</TotalTime>
  <Words>400</Words>
  <Application>Microsoft Office PowerPoint</Application>
  <PresentationFormat>Экран (4:3)</PresentationFormat>
  <Paragraphs>98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Слайд 1</vt:lpstr>
      <vt:lpstr>«Вот они – главные истины эти:    Поздно заметили, поздно учли. Нет, не рождаются «трудные»  дети –    Просто им вовремя не помогли…» </vt:lpstr>
      <vt:lpstr>Актуальность «Дефект, по выражению Л. С. Выготского, «не только слабость, но и сила», и влияние его двойственно:  с одной стороны он нарушает деятельность организма, с другой – служит стимулом к повышенному развитию другой функции организма» </vt:lpstr>
      <vt:lpstr>Средства оптимизации «</vt:lpstr>
      <vt:lpstr>Слайд 5</vt:lpstr>
      <vt:lpstr>Слайд 6</vt:lpstr>
      <vt:lpstr>Создание условий для развития зрительных функций в группе</vt:lpstr>
      <vt:lpstr>«Найди глазками нужную картинку»</vt:lpstr>
      <vt:lpstr>  </vt:lpstr>
      <vt:lpstr>  </vt:lpstr>
      <vt:lpstr>Создание условий для развития зрительных функций в группе</vt:lpstr>
      <vt:lpstr>Создание условий для развития зрительных функций в группе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Использование дидактических игр</vt:lpstr>
      <vt:lpstr>Слайд 22</vt:lpstr>
      <vt:lpstr>Развитие сенсорных способностей</vt:lpstr>
      <vt:lpstr>Развитие сенсорных способностей</vt:lpstr>
      <vt:lpstr>Развитие сенсорных способностей</vt:lpstr>
      <vt:lpstr>Развитие сенсорных способностей</vt:lpstr>
      <vt:lpstr>Развитие сенсорных способностей</vt:lpstr>
      <vt:lpstr>Развитие сенсорных способностей</vt:lpstr>
      <vt:lpstr>Развитие сенсорных способностей</vt:lpstr>
      <vt:lpstr>                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Заведующая</dc:creator>
  <cp:lastModifiedBy>Администратор</cp:lastModifiedBy>
  <cp:revision>212</cp:revision>
  <dcterms:created xsi:type="dcterms:W3CDTF">2011-06-20T09:41:15Z</dcterms:created>
  <dcterms:modified xsi:type="dcterms:W3CDTF">2017-01-17T08:39:23Z</dcterms:modified>
</cp:coreProperties>
</file>